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7" r:id="rId6"/>
    <p:sldId id="260" r:id="rId7"/>
    <p:sldId id="279" r:id="rId8"/>
    <p:sldId id="262" r:id="rId9"/>
    <p:sldId id="263" r:id="rId10"/>
    <p:sldId id="264" r:id="rId11"/>
    <p:sldId id="265" r:id="rId12"/>
    <p:sldId id="277" r:id="rId13"/>
    <p:sldId id="278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66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88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7" autoAdjust="0"/>
    <p:restoredTop sz="84375" autoAdjust="0"/>
  </p:normalViewPr>
  <p:slideViewPr>
    <p:cSldViewPr snapToGrid="0">
      <p:cViewPr varScale="1">
        <p:scale>
          <a:sx n="69" d="100"/>
          <a:sy n="69" d="100"/>
        </p:scale>
        <p:origin x="10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AB33F-265B-439E-AD84-29181C97A656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E7B88-224F-4050-9747-307B62D367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0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計畫介紹</a:t>
            </a:r>
            <a:endParaRPr lang="en-US" altLang="zh-TW" dirty="0"/>
          </a:p>
          <a:p>
            <a:r>
              <a:rPr lang="zh-TW" altLang="en-US" dirty="0"/>
              <a:t>衛星特性</a:t>
            </a:r>
            <a:endParaRPr lang="en-US" altLang="zh-TW" dirty="0"/>
          </a:p>
          <a:p>
            <a:r>
              <a:rPr lang="zh-TW" altLang="en-US" dirty="0"/>
              <a:t>數據分析</a:t>
            </a:r>
            <a:endParaRPr lang="en-US" altLang="zh-TW" dirty="0"/>
          </a:p>
          <a:p>
            <a:r>
              <a:rPr lang="zh-TW" altLang="en-US" dirty="0"/>
              <a:t>結論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E7B88-224F-4050-9747-307B62D367D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2437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</a:t>
            </a:r>
            <a:r>
              <a:rPr lang="zh-TW" altLang="en-US" dirty="0"/>
              <a:t>顆衛星一天分布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E7B88-224F-4050-9747-307B62D367D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267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E7B88-224F-4050-9747-307B62D367D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821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1999</a:t>
            </a:r>
            <a:r>
              <a:rPr lang="zh-TW" altLang="en-US" dirty="0"/>
              <a:t>年</a:t>
            </a:r>
            <a:r>
              <a:rPr lang="en-US" altLang="zh-TW" dirty="0"/>
              <a:t>1</a:t>
            </a:r>
            <a:r>
              <a:rPr lang="zh-TW" altLang="en-US" dirty="0"/>
              <a:t>月</a:t>
            </a:r>
            <a:r>
              <a:rPr lang="en-US" altLang="zh-TW" dirty="0"/>
              <a:t>27</a:t>
            </a:r>
            <a:r>
              <a:rPr lang="zh-TW" altLang="en-US" dirty="0"/>
              <a:t>日發射升空</a:t>
            </a:r>
            <a:endParaRPr lang="en-US" altLang="zh-TW" dirty="0"/>
          </a:p>
          <a:p>
            <a:r>
              <a:rPr lang="zh-TW" altLang="en-US" dirty="0"/>
              <a:t>低軌道的科學實驗衛星</a:t>
            </a:r>
            <a:endParaRPr lang="en-US" altLang="zh-TW" dirty="0"/>
          </a:p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主要任務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電離層電動效應測量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海洋水色照相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Ka 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頻段通訊實驗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任務壽命為二年，設計壽命為四年，實際運轉則近五年半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2004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日，結束其任務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E7B88-224F-4050-9747-307B62D367D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603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</a:rPr>
              <a:t>重量 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401 kg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</a:rPr>
              <a:t>軌道 </a:t>
            </a:r>
            <a:r>
              <a:rPr lang="en-US" altLang="zh-TW" dirty="0">
                <a:solidFill>
                  <a:schemeClr val="bg1"/>
                </a:solidFill>
              </a:rPr>
              <a:t>: 635 km, </a:t>
            </a:r>
            <a:r>
              <a:rPr lang="zh-TW" altLang="en-US" dirty="0">
                <a:solidFill>
                  <a:schemeClr val="bg1"/>
                </a:solidFill>
              </a:rPr>
              <a:t>與赤道成</a:t>
            </a:r>
            <a:r>
              <a:rPr lang="en-US" altLang="zh-TW" dirty="0">
                <a:solidFill>
                  <a:schemeClr val="bg1"/>
                </a:solidFill>
              </a:rPr>
              <a:t>35</a:t>
            </a:r>
            <a:r>
              <a:rPr lang="zh-TW" altLang="en-US" dirty="0">
                <a:solidFill>
                  <a:schemeClr val="bg1"/>
                </a:solidFill>
              </a:rPr>
              <a:t>度傾斜角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</a:rPr>
              <a:t>繞行地球一周 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96.7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minute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</a:rPr>
              <a:t>設計壽命 </a:t>
            </a:r>
            <a:r>
              <a:rPr lang="en-US" altLang="zh-TW" dirty="0">
                <a:solidFill>
                  <a:schemeClr val="bg1"/>
                </a:solidFill>
              </a:rPr>
              <a:t>: 4</a:t>
            </a:r>
            <a:r>
              <a:rPr lang="zh-TW" altLang="en-US" dirty="0">
                <a:solidFill>
                  <a:schemeClr val="bg1"/>
                </a:solidFill>
              </a:rPr>
              <a:t>年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</a:rPr>
              <a:t>發射日期 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1999/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1/27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</a:rPr>
              <a:t>功成身退 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2004/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6/17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E7B88-224F-4050-9747-307B62D367D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174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氧離子 與离子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E7B88-224F-4050-9747-307B62D367D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2979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E7B88-224F-4050-9747-307B62D367D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5861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E7B88-224F-4050-9747-307B62D367D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18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E7B88-224F-4050-9747-307B62D367D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357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國家太空中心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(National Space Organization,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簡稱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NSPO)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美國大學大氣研究聯盟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(University Corporation for Atmospheric Research,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簡稱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UCAR)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共同執行合作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3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一次發射六顆微衛星，分佈於地球表面 </a:t>
            </a:r>
            <a:r>
              <a:rPr lang="en-US" altLang="zh-TW" sz="3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700~800 </a:t>
            </a:r>
            <a:r>
              <a:rPr lang="zh-TW" altLang="en-US" sz="3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公里高</a:t>
            </a:r>
            <a:endParaRPr lang="en-US" altLang="zh-TW" sz="3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氣候變遷現象之研究</a:t>
            </a:r>
            <a:endParaRPr lang="en-US" altLang="zh-TW" sz="2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電離層動態監測</a:t>
            </a:r>
            <a:endParaRPr lang="en-US" altLang="zh-TW" sz="2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全球太空天氣之預報</a:t>
            </a:r>
            <a:endParaRPr lang="en-US" altLang="zh-TW" sz="2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地球重力研究</a:t>
            </a:r>
            <a:endParaRPr lang="en-US" altLang="zh-TW" sz="2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E7B88-224F-4050-9747-307B62D367D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4485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由六顆微衛星組成一個星系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重量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一顆約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62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公斤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軌道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圓形軌道，頃角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72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高度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700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(km)</a:t>
            </a:r>
          </a:p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繞行一周：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minute</a:t>
            </a:r>
          </a:p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設計壽命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年以上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現今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尚餘兩顆衛星還在運作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E7B88-224F-4050-9747-307B62D367D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83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B71D1-AE3C-4F98-BCCA-212927744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5E5F6C-D5BB-41F4-B153-2342157BA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DA1832-D8D2-4120-B1F0-027CCE02B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3C66-5834-46E3-B6F7-3EE80F3C8BE2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732AE0-CA1B-452A-ADCA-72963B26B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485BE5-DA69-4915-B1B3-38CE349EE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DC6-8F64-4F98-95ED-96EC136D7C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49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069D41-FD22-4802-81FC-C9A800A0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3E6E755-9215-4008-B16A-DC8170891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1D9EC2-BD81-4CBA-B6F6-0488232A0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3C66-5834-46E3-B6F7-3EE80F3C8BE2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5CDBDB-BB49-4DA1-A114-EBBA216B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06CC21-1335-4A30-A7E3-F346624CF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DC6-8F64-4F98-95ED-96EC136D7C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4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6E7E698-F988-4D86-B689-14A58AC548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20D0FA-249F-49B2-B2FA-525CBF6C7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338052-390C-47CB-B1E4-3A9361E8A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3C66-5834-46E3-B6F7-3EE80F3C8BE2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1346D55-3E06-43D9-A564-1B87CA342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B15009-7214-4254-9BF9-7B2807349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DC6-8F64-4F98-95ED-96EC136D7C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262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D7000-92D7-480A-98B1-D065AA05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2B5426-F20A-4327-97EC-EDE0B161A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2B8B70-6490-49E0-87BF-9253840CC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3C66-5834-46E3-B6F7-3EE80F3C8BE2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1E006B-48EB-491E-9C1A-74F5E40B0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2415AF-70F0-434E-A549-67258640E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DC6-8F64-4F98-95ED-96EC136D7C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745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E392B4-03F6-48F8-9C43-AC88D792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6688FF-09FB-439E-ABEC-3F63F352F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CEC1D9-C198-450F-9929-76EEAB11B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3C66-5834-46E3-B6F7-3EE80F3C8BE2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1C6635-AA97-4620-A95C-2E5EF0F3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614A78-AE7B-467C-BFAC-7E3F1DA5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DC6-8F64-4F98-95ED-96EC136D7C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233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3FE95-0B10-4E21-8407-52DE44457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38328A-8672-4E10-B7C6-9B36BE747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6BE32A-D549-4F9A-909E-1B9D35B04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2C0BB2-87BA-4A2E-AB25-04D6BAE20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3C66-5834-46E3-B6F7-3EE80F3C8BE2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966017D-4FCA-4CC4-B82A-F7C0B581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D77A2D-C7E2-4DA1-B0B9-F7927029D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DC6-8F64-4F98-95ED-96EC136D7C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44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1971B5-31C7-44A5-8B33-3A5BC5AC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37DFE4F-0124-44B5-AD0C-7F3A6B5FB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B43F88-6174-4E01-9144-295C18DA0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33277D7-2AEC-44CF-BAB6-6131AEBA5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9321D4D-293F-46C4-B7E1-535EF9E72E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4F7D5A-E8DA-469D-9260-934D2771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3C66-5834-46E3-B6F7-3EE80F3C8BE2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3B512EF-1330-4858-B670-62623218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8725639-1F5A-431B-A772-A9D8D3DA2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DC6-8F64-4F98-95ED-96EC136D7C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302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4412A-C704-49EE-A6E6-1B73FE9C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7B9FF38-D3AF-4E1B-9D3E-A374C5D26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3C66-5834-46E3-B6F7-3EE80F3C8BE2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C5D813F-ED6F-4BD5-9789-2C8C222FB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65456BA-31F8-4358-93DA-A52C135E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DC6-8F64-4F98-95ED-96EC136D7C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163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61FBC0A-D063-4AE4-97BB-7DDF9F63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3C66-5834-46E3-B6F7-3EE80F3C8BE2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5B16899-37FB-4533-A0C8-EE8D20AC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D77CB6-3303-45FE-8872-C048F5582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DC6-8F64-4F98-95ED-96EC136D7C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853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F18EE7-0D08-4695-A968-C6C9037C0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5A46F2-5E64-4BC2-8D1B-45EF3E53B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25AF68E-E3CF-4BFE-B663-B21CA4674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B34C434-F0B8-4B10-9CB8-B649E2528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3C66-5834-46E3-B6F7-3EE80F3C8BE2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3802304-90A6-4767-A4B1-A675898D1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50D7C5-F488-44A2-9C9D-AC3123FB1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DC6-8F64-4F98-95ED-96EC136D7C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078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993CA2-C930-48F8-AACC-031A8D312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880BB5-78D7-4081-9E33-27C66583E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1DAF70E-4C30-4473-97D9-975859045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E644C4-71C2-46BA-BF5B-209A3A62F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3C66-5834-46E3-B6F7-3EE80F3C8BE2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77A4088-BA73-4DC3-8122-8BEC2404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7CCF888-2260-41B6-9B8A-1E1A2A58C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8CDC6-8F64-4F98-95ED-96EC136D7C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9917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2000">
              <a:schemeClr val="bg1"/>
            </a:gs>
            <a:gs pos="77000">
              <a:schemeClr val="accent1"/>
            </a:gs>
            <a:gs pos="100000">
              <a:srgbClr val="00B05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1115BB6-D94C-42A0-BDC3-013FB94A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72C3155-86F5-4276-99F2-4DDFA60E5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9CB745-CC22-4474-A15E-41FB1B637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B3C66-5834-46E3-B6F7-3EE80F3C8BE2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845D5D-E399-4FB1-92F9-5B476B619A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A263A6-CD76-4E4D-B9A9-2290E71D2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8CDC6-8F64-4F98-95ED-96EC136D7C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368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Hisaki_%28satellite%29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en.wikipedia.org/wiki/Hisaki_%28satellite%29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en.wikipedia.org/wiki/Hisaki_%28satellite%2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en.wikipedia.org/wiki/Hisaki_%28satellite%2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en.wikipedia.org/wiki/Hisaki_%28satellite%2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en.wikipedia.org/wiki/Hisaki_%28satellite%2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Hisaki_%28satellite%29" TargetMode="Externa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en.wikipedia.org/wiki/Hisaki_%28satellite%29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Hisaki_%28satellite%29" TargetMode="Externa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en.wikipedia.org/wiki/Hisaki_%28satellite%29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en.wikipedia.org/wiki/Hisaki_%28satellite%29" TargetMode="Externa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en.wikipedia.org/wiki/Hisaki_%28satellite%29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isaki_%28satellite%29" TargetMode="Externa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isaki_%28satellite%29" TargetMode="Externa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isaki_%28satellite%29" TargetMode="Externa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hyperlink" Target="https://en.wikipedia.org/wiki/Hisaki_%28satellite%29" TargetMode="External"/><Relationship Id="rId5" Type="http://schemas.openxmlformats.org/officeDocument/2006/relationships/image" Target="../media/image27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en.wikipedia.org/wiki/Hisaki_%28satellite%29" TargetMode="Externa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en.wikipedia.org/wiki/Hisaki_%28satellite%29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en.wikipedia.org/wiki/Hisaki_%28satellite%2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en.wikipedia.org/wiki/Hisaki_%28satellite%2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isaki_%28satellite%29" TargetMode="Externa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isaki_%28satellite%29" TargetMode="Externa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spo.narl.org.tw/tw2015/projects/FORMOSAT-3/program-description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https://en.wikipedia.org/wiki/Hisaki_%28satellite%29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Hisaki_%28satellite%29" TargetMode="Externa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Hisaki_%28satellite%29" TargetMode="Externa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en.wikipedia.org/wiki/Hisaki_%28satellite%29" TargetMode="Externa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en.wikipedia.org/wiki/Hisaki_%28satellite%2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ED444-217B-4F72-A4C3-3ACB9BD31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5342" y="24729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8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Space physic</a:t>
            </a:r>
            <a:endParaRPr lang="zh-TW" altLang="en-US" sz="8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89EEE4B-F071-4161-9774-2932B075D1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Reporter: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  <a:r>
              <a:rPr lang="en-US" altLang="zh-TW" sz="3600" dirty="0">
                <a:solidFill>
                  <a:schemeClr val="bg1"/>
                </a:solidFill>
              </a:rPr>
              <a:t>OU-YANG MIN WEI</a:t>
            </a:r>
          </a:p>
          <a:p>
            <a:r>
              <a:rPr lang="en-US" altLang="zh-TW" sz="3600" dirty="0">
                <a:solidFill>
                  <a:schemeClr val="bg1"/>
                </a:solidFill>
              </a:rPr>
              <a:t>Student number : 405290058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FE8F5C-75EE-4A29-B570-5B367B655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02285" y="4398085"/>
            <a:ext cx="1998958" cy="130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66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024C62-039B-447E-9F6D-8C6EE373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Distribution of ion density in </a:t>
            </a:r>
            <a:r>
              <a:rPr lang="en-US" altLang="zh-TW" sz="40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autumn</a:t>
            </a:r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2000</a:t>
            </a:r>
            <a:endParaRPr lang="zh-TW" altLang="en-US" sz="4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8E7E84-41E1-4338-8A3D-7475A608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02285" y="4398085"/>
            <a:ext cx="1998958" cy="13059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C267608-7B71-4393-9286-524F73CC7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448" y="1887687"/>
            <a:ext cx="7995104" cy="4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3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C 0.28672 -0.36991 0.60495 -0.46204 0.71042 -0.20556 C 0.81523 0.05231 0.66771 0.56227 0.38125 0.93264 C 0.09375 1.30347 -0.22383 1.39468 -0.32891 1.13681 C -0.43438 0.88032 -0.28711 0.37106 1.45833E-6 3.7037E-7 Z " pathEditMode="relative" rAng="1944000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4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3377D9-A056-4A42-BB54-9AA66B8D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Distribution of ion density in</a:t>
            </a:r>
            <a:r>
              <a:rPr lang="en-US" altLang="zh-TW" sz="40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winter </a:t>
            </a:r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2000</a:t>
            </a:r>
            <a:endParaRPr lang="zh-TW" altLang="en-US" sz="4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DF03B3-B59F-46D8-8A2D-69DDEBF1C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96521" y="8712177"/>
            <a:ext cx="1998958" cy="1305986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AC65BA1-3504-43B6-9BBB-F533DF80E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022764" y="1690688"/>
            <a:ext cx="8337826" cy="46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7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46A2922-00C4-4FFF-99A3-DA9515894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02285" y="4398085"/>
            <a:ext cx="1998958" cy="130598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93AA2FB-48C1-4609-BF25-848743C26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Day &amp; night in</a:t>
            </a:r>
            <a:r>
              <a:rPr lang="en-US" altLang="zh-TW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2000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4BB8F37-99F4-4F49-B9D7-DBB4309DB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61475" y="1995466"/>
            <a:ext cx="5442159" cy="313310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3B6F2A8-4809-4227-B5B7-BEFEE32D3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952" y="1998154"/>
            <a:ext cx="5570011" cy="314440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EF33A81-0B43-4B1D-9450-9212E6C4CDA9}"/>
              </a:ext>
            </a:extLst>
          </p:cNvPr>
          <p:cNvSpPr/>
          <p:nvPr/>
        </p:nvSpPr>
        <p:spPr>
          <a:xfrm>
            <a:off x="1630688" y="5433353"/>
            <a:ext cx="31518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noon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  <a:r>
              <a:rPr lang="en-US" altLang="zh-TW" sz="3600" dirty="0">
                <a:solidFill>
                  <a:schemeClr val="bg1"/>
                </a:solidFill>
              </a:rPr>
              <a:t>(11 12 13)</a:t>
            </a:r>
            <a:endParaRPr lang="zh-TW" altLang="en-US" sz="3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65D2B6-D46A-4F57-97CA-92B017A88CD9}"/>
              </a:ext>
            </a:extLst>
          </p:cNvPr>
          <p:cNvSpPr/>
          <p:nvPr/>
        </p:nvSpPr>
        <p:spPr>
          <a:xfrm>
            <a:off x="7042683" y="5433352"/>
            <a:ext cx="43111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Early morning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  <a:r>
              <a:rPr lang="en-US" altLang="zh-TW" sz="3600" dirty="0">
                <a:solidFill>
                  <a:schemeClr val="bg1"/>
                </a:solidFill>
              </a:rPr>
              <a:t>(23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  <a:r>
              <a:rPr lang="en-US" altLang="zh-TW" sz="3600" dirty="0">
                <a:solidFill>
                  <a:schemeClr val="bg1"/>
                </a:solidFill>
              </a:rPr>
              <a:t>0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  <a:r>
              <a:rPr lang="en-US" altLang="zh-TW" sz="3600" dirty="0">
                <a:solidFill>
                  <a:schemeClr val="bg1"/>
                </a:solidFill>
              </a:rPr>
              <a:t>1)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DC57B40-4803-4104-BA97-A703A3CCB5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023" t="3340" r="6572" b="94011"/>
          <a:stretch/>
        </p:blipFill>
        <p:spPr>
          <a:xfrm>
            <a:off x="5351837" y="2100153"/>
            <a:ext cx="182880" cy="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74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C 0.28672 -0.36991 0.60495 -0.46204 0.71042 -0.20556 C 0.81523 0.05231 0.66771 0.56227 0.38125 0.93264 C 0.09375 1.30347 -0.22383 1.39468 -0.32891 1.13681 C -0.43438 0.88032 -0.28711 0.37106 1.45833E-6 3.7037E-7 Z " pathEditMode="relative" rAng="19440000" ptsTypes="AAA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4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579142-BA52-4412-AA77-9A7A6F0C7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Day &amp; night in</a:t>
            </a:r>
            <a:r>
              <a:rPr lang="en-US" altLang="zh-TW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2001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DBDECC4-C8B2-4A06-ABA9-3158693BF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836" y="2272209"/>
            <a:ext cx="5224052" cy="30386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53342F2-325B-46F5-A8A8-556EB1976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72209"/>
            <a:ext cx="5799653" cy="31033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8CA2279-589A-4FFC-828D-7D53A06D1548}"/>
              </a:ext>
            </a:extLst>
          </p:cNvPr>
          <p:cNvSpPr/>
          <p:nvPr/>
        </p:nvSpPr>
        <p:spPr>
          <a:xfrm>
            <a:off x="1630688" y="5433353"/>
            <a:ext cx="31518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noon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  <a:r>
              <a:rPr lang="en-US" altLang="zh-TW" sz="3600" dirty="0">
                <a:solidFill>
                  <a:schemeClr val="bg1"/>
                </a:solidFill>
              </a:rPr>
              <a:t>(11 12 13)</a:t>
            </a:r>
            <a:endParaRPr lang="zh-TW" altLang="en-US" sz="3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A6E3D9-4649-4424-8AD3-9077540B8DA3}"/>
              </a:ext>
            </a:extLst>
          </p:cNvPr>
          <p:cNvSpPr/>
          <p:nvPr/>
        </p:nvSpPr>
        <p:spPr>
          <a:xfrm>
            <a:off x="7042683" y="5433353"/>
            <a:ext cx="43111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Early morning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  <a:r>
              <a:rPr lang="en-US" altLang="zh-TW" sz="3600" dirty="0">
                <a:solidFill>
                  <a:schemeClr val="bg1"/>
                </a:solidFill>
              </a:rPr>
              <a:t>(23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  <a:r>
              <a:rPr lang="en-US" altLang="zh-TW" sz="3600" dirty="0">
                <a:solidFill>
                  <a:schemeClr val="bg1"/>
                </a:solidFill>
              </a:rPr>
              <a:t>0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  <a:r>
              <a:rPr lang="en-US" altLang="zh-TW" sz="3600" dirty="0">
                <a:solidFill>
                  <a:schemeClr val="bg1"/>
                </a:solidFill>
              </a:rPr>
              <a:t>1)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2D74146-4BC6-4E24-88FA-84C52953C9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096521" y="8712177"/>
            <a:ext cx="1998958" cy="130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1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2A4FA-0D67-4F60-952F-D37032CE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</a:rPr>
              <a:t> </a:t>
            </a:r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Distribution of O+ density in </a:t>
            </a:r>
            <a:r>
              <a:rPr lang="en-US" altLang="zh-TW" sz="40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spring</a:t>
            </a:r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2000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8E4E39D-6327-4C43-882B-A6E944358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AA166D5-DC0E-4C16-AD91-A67848D9E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02285" y="4398085"/>
            <a:ext cx="1998958" cy="13059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9B4577C-F3EA-417A-85A5-CAF7E5FBD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981" y="1868909"/>
            <a:ext cx="7767784" cy="430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69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C 0.28672 -0.36991 0.60495 -0.46204 0.71042 -0.20556 C 0.81523 0.05231 0.66771 0.56227 0.38125 0.93264 C 0.09375 1.30347 -0.22383 1.39468 -0.32891 1.13681 C -0.43438 0.88032 -0.28711 0.37106 1.45833E-6 3.7037E-7 Z " pathEditMode="relative" rAng="19440000" ptsTypes="AAA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4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B10853-88D9-4629-AC11-81A90AD4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Distribution of O+ density in </a:t>
            </a:r>
            <a:r>
              <a:rPr lang="en-US" altLang="zh-TW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summer</a:t>
            </a:r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2000</a:t>
            </a:r>
            <a:endParaRPr lang="zh-TW" altLang="en-US" sz="4000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0996FD9-9299-4C32-BA0A-E811E1495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412" y="1825625"/>
            <a:ext cx="7951176" cy="43513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2899B77-93AB-48F3-9AA7-1A4944CA9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96521" y="8712177"/>
            <a:ext cx="1998958" cy="130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1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1FF98-AE5B-4EAC-932A-33EFD23D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Distribution of O+ density in </a:t>
            </a:r>
            <a:r>
              <a:rPr lang="en-US" altLang="zh-TW" sz="40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autumn</a:t>
            </a:r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2000</a:t>
            </a:r>
            <a:endParaRPr lang="zh-TW" altLang="en-US" sz="4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92BBBE-9A07-47D0-81CA-1561FDBB1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02285" y="4398085"/>
            <a:ext cx="1998958" cy="1305986"/>
          </a:xfrm>
          <a:prstGeom prst="rect">
            <a:avLst/>
          </a:prstGeom>
        </p:spPr>
      </p:pic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68A0B4A-71D4-4519-92B0-FC7212392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40050" y="1825625"/>
            <a:ext cx="83119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92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C 0.28672 -0.36991 0.60495 -0.46204 0.71042 -0.20556 C 0.81523 0.05231 0.66771 0.56227 0.38125 0.93264 C 0.09375 1.30347 -0.22383 1.39468 -0.32891 1.13681 C -0.43438 0.88032 -0.28711 0.37106 1.45833E-6 3.7037E-7 Z " pathEditMode="relative" rAng="1944000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4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69968C-2B5E-4396-9B9A-97597914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Distribution of O+ density in</a:t>
            </a:r>
            <a:r>
              <a:rPr lang="en-US" altLang="zh-TW" sz="40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winter </a:t>
            </a:r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2000</a:t>
            </a:r>
            <a:endParaRPr lang="zh-TW" altLang="en-US" sz="4000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952895C-1BCD-4FCE-981B-D10BB6707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846" y="1825625"/>
            <a:ext cx="7820307" cy="43513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521AD6D-2FF8-4751-A22F-3351B2E96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96521" y="8712177"/>
            <a:ext cx="1998958" cy="130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1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F97C8B-478A-454B-9158-5300D40CB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 2000 morning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41D62D-B8FC-4BCA-92E0-F39CA6E74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02285" y="4398085"/>
            <a:ext cx="1998958" cy="1305986"/>
          </a:xfrm>
          <a:prstGeom prst="rect">
            <a:avLst/>
          </a:prstGeom>
        </p:spPr>
      </p:pic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80CE727-5996-4BC2-A625-B1E22A123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054338" y="1825625"/>
            <a:ext cx="80833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6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C 0.28672 -0.36991 0.60495 -0.46204 0.71042 -0.20556 C 0.81523 0.05231 0.66771 0.56227 0.38125 0.93264 C 0.09375 1.30347 -0.22383 1.39468 -0.32891 1.13681 C -0.43438 0.88032 -0.28711 0.37106 1.45833E-6 3.7037E-7 Z " pathEditMode="relative" rAng="1944000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4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CEB4E7-647B-49B7-B7D3-D180EAF6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 2000 night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CB88486-13B2-43B0-93EE-B985AEF01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840" y="1825625"/>
            <a:ext cx="81383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2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C8B68-16DC-4466-8E6A-A3726977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6600" dirty="0" err="1">
                <a:solidFill>
                  <a:schemeClr val="bg1"/>
                </a:solidFill>
              </a:rPr>
              <a:t>Contents</a:t>
            </a:r>
            <a:r>
              <a:rPr lang="en-US" altLang="zh-TW" dirty="0" err="1"/>
              <a:t>t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1D8749-6677-46D9-9D4E-5F6D7F1D3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4" y="1716742"/>
            <a:ext cx="5157787" cy="82391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FORMOSAT-1</a:t>
            </a:r>
            <a:endParaRPr lang="zh-TW" altLang="en-US" sz="4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74AD1A-4A9D-4328-A99A-3F19DD24B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5928" y="2815072"/>
            <a:ext cx="5756272" cy="3684588"/>
          </a:xfrm>
        </p:spPr>
        <p:txBody>
          <a:bodyPr>
            <a:norm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Introduction to the plan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Characteristic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analysis</a:t>
            </a:r>
            <a:endParaRPr lang="en-US" altLang="zh-TW" sz="1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344F542-E584-43F0-95C1-78A65E61C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19801" y="1746468"/>
            <a:ext cx="6086474" cy="823912"/>
          </a:xfrm>
        </p:spPr>
        <p:txBody>
          <a:bodyPr>
            <a:no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FORMOSAT-3/COSMIC</a:t>
            </a:r>
            <a:endParaRPr lang="zh-TW" altLang="en-US" sz="4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55D150B-2F0F-4843-B300-6FAF25519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00797"/>
            <a:ext cx="5756272" cy="3684588"/>
          </a:xfrm>
        </p:spPr>
        <p:txBody>
          <a:bodyPr>
            <a:norm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Introduction to the plan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Characteristic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analysis</a:t>
            </a:r>
            <a:endParaRPr lang="zh-TW" altLang="en-US" sz="18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1727BBB-D35F-433D-8948-2082A98D3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383270" y="-1305986"/>
            <a:ext cx="1998958" cy="13059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A1B2958-D86F-4540-B771-483F7C1F1556}"/>
              </a:ext>
            </a:extLst>
          </p:cNvPr>
          <p:cNvSpPr txBox="1"/>
          <p:nvPr/>
        </p:nvSpPr>
        <p:spPr>
          <a:xfrm>
            <a:off x="10734675" y="231933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34F3B9-B500-4374-9000-4BCAFFB8BC35}"/>
              </a:ext>
            </a:extLst>
          </p:cNvPr>
          <p:cNvSpPr txBox="1"/>
          <p:nvPr/>
        </p:nvSpPr>
        <p:spPr>
          <a:xfrm>
            <a:off x="3663445" y="4657366"/>
            <a:ext cx="367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Conclusion</a:t>
            </a:r>
          </a:p>
          <a:p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 Reference</a:t>
            </a:r>
            <a:endParaRPr lang="zh-TW" altLang="en-US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0437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uiExpand="1" build="p"/>
      <p:bldP spid="5" grpId="0" build="p"/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C287BA-3730-4015-BB7B-28FFAAEE1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 2001 morning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C0B065-9244-4B9D-9E82-339F0DD9E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02285" y="4398085"/>
            <a:ext cx="1998958" cy="1305986"/>
          </a:xfrm>
          <a:prstGeom prst="rect">
            <a:avLst/>
          </a:prstGeom>
        </p:spPr>
      </p:pic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FBFEBE1-515B-4812-84D3-7E2CEB693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75375" y="1825625"/>
            <a:ext cx="82412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7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C 0.28672 -0.36991 0.60495 -0.46204 0.71042 -0.20556 C 0.81523 0.05231 0.66771 0.56227 0.38125 0.93264 C 0.09375 1.30347 -0.22383 1.39468 -0.32891 1.13681 C -0.43438 0.88032 -0.28711 0.37106 1.45833E-6 3.7037E-7 Z " pathEditMode="relative" rAng="1944000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4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480E83-9229-4287-B3E5-9F00055B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 2001 night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84E4492-4239-4E33-B041-DBB036554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229" y="1825625"/>
            <a:ext cx="79695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0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E64B31-5672-4C17-9C71-38361CCC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FORMOSAT-3/COSMIC</a:t>
            </a:r>
            <a:b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Introduction to the plan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BF1ED1-1504-4A09-B2EC-2C1CDDAF3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298803" cy="257246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NSPO</a:t>
            </a:r>
            <a:r>
              <a:rPr lang="en-US" altLang="zh-TW" sz="3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and </a:t>
            </a:r>
            <a:r>
              <a:rPr lang="en-US" altLang="zh-TW" sz="3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UCAR</a:t>
            </a:r>
            <a:r>
              <a:rPr lang="en-US" altLang="zh-TW" sz="3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cooperate to execute</a:t>
            </a:r>
          </a:p>
          <a:p>
            <a:r>
              <a:rPr lang="en-US" altLang="zh-TW" sz="3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Consists of six microsatellites</a:t>
            </a:r>
          </a:p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Launched on April 15, 2006</a:t>
            </a:r>
            <a:endParaRPr lang="en-US" altLang="zh-TW" sz="3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https://www.nspo.narl.org.tw/tw2015/image/projects/FORMOSAT-3/3-4.jpg">
            <a:extLst>
              <a:ext uri="{FF2B5EF4-FFF2-40B4-BE49-F238E27FC236}">
                <a16:creationId xmlns:a16="http://schemas.microsoft.com/office/drawing/2014/main" id="{1E17D0B5-5FC0-4380-8CA3-CB6AC37EE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28" y="365125"/>
            <a:ext cx="3515960" cy="328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508CFBB-FCBA-4069-A1BB-6E5386598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402285" y="4398085"/>
            <a:ext cx="1998958" cy="130598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5D14485-A789-42FE-BE04-A6A60177769A}"/>
              </a:ext>
            </a:extLst>
          </p:cNvPr>
          <p:cNvSpPr/>
          <p:nvPr/>
        </p:nvSpPr>
        <p:spPr>
          <a:xfrm>
            <a:off x="838199" y="3534005"/>
            <a:ext cx="1003042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Main mission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3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Research on the phenomenon of climate change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3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Ionospheric dynamic monitoring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3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Global space weather forecast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3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Earth gravity research</a:t>
            </a:r>
          </a:p>
        </p:txBody>
      </p:sp>
    </p:spTree>
    <p:extLst>
      <p:ext uri="{BB962C8B-B14F-4D97-AF65-F5344CB8AC3E}">
        <p14:creationId xmlns:p14="http://schemas.microsoft.com/office/powerpoint/2010/main" val="403113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C 0.28672 -0.36991 0.60495 -0.46204 0.71042 -0.20556 C 0.81523 0.05231 0.66771 0.56227 0.38125 0.93264 C 0.09375 1.30347 -0.22383 1.39468 -0.32891 1.13681 C -0.43438 0.88032 -0.28711 0.37106 1.45833E-6 3.7037E-7 Z " pathEditMode="relative" rAng="19440000" ptsTypes="AAAAA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4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FB8C3-3551-47CA-BDEB-DEDFD257C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Characteristic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EE6CB4-005C-450E-9C3F-116D798A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4547"/>
            <a:ext cx="6835815" cy="42324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Consists of six microsatellites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weight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One about 62 kg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orbit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Round orbit, angle 72 °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height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700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(km)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One cycle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minute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Design life: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years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now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Two satellites still in operation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4" name="Picture 6" descr="https://www.nspo.narl.org.tw/tw2015/image/projects/FORMOSAT-3/3-3.jpg">
            <a:extLst>
              <a:ext uri="{FF2B5EF4-FFF2-40B4-BE49-F238E27FC236}">
                <a16:creationId xmlns:a16="http://schemas.microsoft.com/office/drawing/2014/main" id="{B7514E54-475D-4BC0-AC7E-0E81A8AE7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951" y="415485"/>
            <a:ext cx="3596314" cy="316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A0CBC18-5C25-4876-8BFC-4553234B4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99208" y="8196362"/>
            <a:ext cx="1998958" cy="130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83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43E146-8825-4874-8D0D-B0227DE1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analysis</a:t>
            </a:r>
            <a:endParaRPr lang="zh-TW" altLang="en-US" sz="1800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2CC6E5E-2E73-4B0A-B864-4179FD753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6098" y="429716"/>
            <a:ext cx="4674302" cy="81614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9345CB1-1B6E-45E1-9A88-E19A9E879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0895"/>
            <a:ext cx="10434157" cy="37574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9A6D8A3-4EDA-4B6D-9D12-DEF83166FE3C}"/>
              </a:ext>
            </a:extLst>
          </p:cNvPr>
          <p:cNvSpPr txBox="1"/>
          <p:nvPr/>
        </p:nvSpPr>
        <p:spPr>
          <a:xfrm>
            <a:off x="2413120" y="2966720"/>
            <a:ext cx="645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高度</a:t>
            </a:r>
            <a:endParaRPr lang="en-US" altLang="zh-TW" sz="3200" b="1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B47EFF-D522-4450-9C9B-12CBE51A3268}"/>
              </a:ext>
            </a:extLst>
          </p:cNvPr>
          <p:cNvSpPr/>
          <p:nvPr/>
        </p:nvSpPr>
        <p:spPr>
          <a:xfrm>
            <a:off x="3913554" y="2920554"/>
            <a:ext cx="64504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緯度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6B0BE5-559E-45D9-8E5E-A8C1E0B66E0A}"/>
              </a:ext>
            </a:extLst>
          </p:cNvPr>
          <p:cNvSpPr/>
          <p:nvPr/>
        </p:nvSpPr>
        <p:spPr>
          <a:xfrm>
            <a:off x="5450959" y="2920554"/>
            <a:ext cx="64504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經度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97A2BB4-D326-457E-A05E-BB3D279DB10D}"/>
              </a:ext>
            </a:extLst>
          </p:cNvPr>
          <p:cNvSpPr/>
          <p:nvPr/>
        </p:nvSpPr>
        <p:spPr>
          <a:xfrm>
            <a:off x="9778880" y="2920554"/>
            <a:ext cx="10415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離子密度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9CCF63F-8C31-4662-B239-79A24B2E0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402285" y="4398085"/>
            <a:ext cx="1998958" cy="130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74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C 0.28672 -0.36991 0.60495 -0.46204 0.71042 -0.20556 C 0.81523 0.05231 0.66771 0.56227 0.38125 0.93264 C 0.09375 1.30347 -0.22383 1.39468 -0.32891 1.13681 C -0.43438 0.88032 -0.28711 0.37106 1.45833E-6 3.7037E-7 Z " pathEditMode="relative" rAng="19440000" ptsTypes="AAAAA">
                                      <p:cBhvr>
                                        <p:cTn id="6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4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272DD5-A9C7-4942-98A6-EC52BC51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 satellites distributed in a day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67110AF-7518-43CD-A56F-939DDA893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486" y="1690689"/>
            <a:ext cx="3581435" cy="22331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8FBFD5-B5D3-4337-B2DF-89A6CB5D0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86" y="3923819"/>
            <a:ext cx="3581435" cy="21367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1FF43D7-3BBE-4FA6-9760-852E9420F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921" y="1690688"/>
            <a:ext cx="3737646" cy="22280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C07D5DB-CF1F-4E35-B7BC-D559CE15F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6920" y="3918714"/>
            <a:ext cx="3737645" cy="21469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C81D72F-A288-48AE-B8B2-B304A7A03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884" y="1690687"/>
            <a:ext cx="3788120" cy="22280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1B58661-849F-4F8E-854A-CB726B8F48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4565" y="3918711"/>
            <a:ext cx="3788120" cy="213678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1B45547-2110-43A2-ADAF-69C92A7A52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299208" y="8196362"/>
            <a:ext cx="1998958" cy="130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4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015D3-DD0A-4231-81D5-1D36620CA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High against ion density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D668D9-6498-4C59-AB2F-39C48F20F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A3408A1-4356-4503-AA3F-71A85359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91" y="1825625"/>
            <a:ext cx="5063344" cy="36598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EED23BC-F579-46AE-B3B5-3C368BBE1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02285" y="4398085"/>
            <a:ext cx="1998958" cy="130598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F5198B-818D-4883-8332-029277161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1825626"/>
            <a:ext cx="5075252" cy="365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07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C 0.28672 -0.36991 0.60495 -0.46204 0.71042 -0.20556 C 0.81523 0.05231 0.66771 0.56227 0.38125 0.93264 C 0.09375 1.30347 -0.22383 1.39468 -0.32891 1.13681 C -0.43438 0.88032 -0.28711 0.37106 1.45833E-6 3.7037E-7 Z " pathEditMode="relative" rAng="19440000" ptsTypes="AAAAA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4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3FF6A8-CA36-40F9-A601-95116B52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Distribution of electron density in </a:t>
            </a:r>
            <a:r>
              <a:rPr lang="en-US" altLang="zh-TW" sz="36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spring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2007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2DABBB-5660-4D09-8DC1-9D6DD824D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99208" y="8196362"/>
            <a:ext cx="1998958" cy="1305986"/>
          </a:xfrm>
          <a:prstGeom prst="rect">
            <a:avLst/>
          </a:prstGeo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EC04993-E27F-43A3-8333-84970DA6E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877325" y="1825625"/>
            <a:ext cx="84373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3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0A9D7-0BAE-49C7-B8DA-5CF53C04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Distribution of electron density in 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summer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2007</a:t>
            </a:r>
            <a:endParaRPr lang="zh-TW" altLang="en-US" sz="3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9D84C7-0C78-4F3C-B852-4D6774278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02285" y="4398085"/>
            <a:ext cx="1998958" cy="1305986"/>
          </a:xfrm>
          <a:prstGeom prst="rect">
            <a:avLst/>
          </a:prstGeom>
        </p:spPr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62ACED10-BCF9-4BC5-A1EE-B9B26883C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299430-3F4D-410D-8524-64FAF5BA1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821" y="1825625"/>
            <a:ext cx="8278357" cy="429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03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C 0.28672 -0.36991 0.60495 -0.46204 0.71042 -0.20556 C 0.81523 0.05231 0.66771 0.56227 0.38125 0.93264 C 0.09375 1.30347 -0.22383 1.39468 -0.32891 1.13681 C -0.43438 0.88032 -0.28711 0.37106 1.45833E-6 3.7037E-7 Z " pathEditMode="relative" rAng="19440000" ptsTypes="AAAAA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4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395660-9767-432A-9655-CFF00F1D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Distribution of electron density in </a:t>
            </a:r>
            <a:r>
              <a:rPr lang="en-US" altLang="zh-TW" sz="36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autumn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2007</a:t>
            </a:r>
            <a:endParaRPr lang="zh-TW" altLang="en-US" sz="3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AA1615-79C3-433A-A984-451A3AE28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99208" y="8196362"/>
            <a:ext cx="1998958" cy="1305986"/>
          </a:xfrm>
          <a:prstGeom prst="rect">
            <a:avLst/>
          </a:prstGeo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19C2440-9938-4DC5-B450-41D955A2F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AEBAF37-0F71-42A3-8F89-31E22F939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091" y="1825625"/>
            <a:ext cx="8081818" cy="416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6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4CBC4407-F9CA-488B-B259-9D230E638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FORMOSAT-1</a:t>
            </a:r>
            <a:b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Introduction to the plan</a:t>
            </a:r>
            <a:b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3F4F8395-875C-459F-BAC2-D18D8E04C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75694" cy="435133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Launched on January 27, 1999</a:t>
            </a:r>
          </a:p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Low-orbit scientific experimental satellite</a:t>
            </a:r>
          </a:p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main mission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Ionospheric effect measurement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Ocean color photography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 band communication experiment</a:t>
            </a:r>
          </a:p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The mission is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two years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the design life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is four years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and the actual operation is nearly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five and a half years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</a:p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end mission in June 17, 2004.</a:t>
            </a:r>
          </a:p>
          <a:p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https://www.nspo.narl.org.tw/tw2015/image/projects/FORMOSAT-1/img1.jpg">
            <a:extLst>
              <a:ext uri="{FF2B5EF4-FFF2-40B4-BE49-F238E27FC236}">
                <a16:creationId xmlns:a16="http://schemas.microsoft.com/office/drawing/2014/main" id="{D57BEB51-781F-469A-B4D8-8C8ACC3A6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13768" y="586877"/>
            <a:ext cx="3581688" cy="22076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55E11EC-5352-476D-AE07-1225F02D9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71823" y="7797777"/>
            <a:ext cx="1998958" cy="130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4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D4B537-836B-4796-BE52-1858F154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Distribution of electron density in </a:t>
            </a:r>
            <a:r>
              <a:rPr lang="en-US" altLang="zh-TW" sz="36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winter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2007</a:t>
            </a:r>
            <a:endParaRPr lang="zh-TW" altLang="en-US" sz="3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2831F6-668D-4829-BC57-5E05A659DF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21" t="19574"/>
          <a:stretch/>
        </p:blipFill>
        <p:spPr>
          <a:xfrm>
            <a:off x="264160" y="6308208"/>
            <a:ext cx="5226709" cy="3917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67A1B22-173E-485A-81C5-45F5EB29E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402285" y="4398085"/>
            <a:ext cx="1998958" cy="1305986"/>
          </a:xfrm>
          <a:prstGeom prst="rect">
            <a:avLst/>
          </a:prstGeom>
        </p:spPr>
      </p:pic>
      <p:sp>
        <p:nvSpPr>
          <p:cNvPr id="8" name="箭號: 向左 7">
            <a:extLst>
              <a:ext uri="{FF2B5EF4-FFF2-40B4-BE49-F238E27FC236}">
                <a16:creationId xmlns:a16="http://schemas.microsoft.com/office/drawing/2014/main" id="{AFD2171B-E9BE-4A3D-856C-08E137EC6502}"/>
              </a:ext>
            </a:extLst>
          </p:cNvPr>
          <p:cNvSpPr/>
          <p:nvPr/>
        </p:nvSpPr>
        <p:spPr>
          <a:xfrm>
            <a:off x="5598160" y="6212862"/>
            <a:ext cx="772160" cy="51305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2E8241-84DA-4485-8DC5-D0283F268B76}"/>
              </a:ext>
            </a:extLst>
          </p:cNvPr>
          <p:cNvSpPr txBox="1"/>
          <p:nvPr/>
        </p:nvSpPr>
        <p:spPr>
          <a:xfrm>
            <a:off x="6477611" y="6308209"/>
            <a:ext cx="19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 spent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8BB68A5-A06E-4B39-8B84-69E5B5D27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945731" y="1825625"/>
            <a:ext cx="83005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33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C 0.28672 -0.36991 0.60495 -0.46204 0.71042 -0.20556 C 0.81523 0.05231 0.66771 0.56227 0.38125 0.93264 C 0.09375 1.30347 -0.22383 1.39468 -0.32891 1.13681 C -0.43438 0.88032 -0.28711 0.37106 1.45833E-6 3.7037E-7 Z " pathEditMode="relative" rAng="19440000" ptsTypes="AAAAA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4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CE1D29-9B33-4C72-8EFA-A4662C13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Conclusion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7C85F9-495D-4F2D-9084-6F1088E9D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43" y="1653670"/>
            <a:ext cx="6168825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 can through these result, the sunlight will affect the electron and the ion distribution.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1A8252F2-BBEF-4D9A-9AD8-4DC17EBB8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1" t="18584" r="18800" b="21642"/>
          <a:stretch/>
        </p:blipFill>
        <p:spPr>
          <a:xfrm>
            <a:off x="7285244" y="401207"/>
            <a:ext cx="3564517" cy="1492512"/>
          </a:xfrm>
          <a:prstGeom prst="rect">
            <a:avLst/>
          </a:prstGeom>
        </p:spPr>
      </p:pic>
      <p:pic>
        <p:nvPicPr>
          <p:cNvPr id="7" name="內容版面配置區 3">
            <a:extLst>
              <a:ext uri="{FF2B5EF4-FFF2-40B4-BE49-F238E27FC236}">
                <a16:creationId xmlns:a16="http://schemas.microsoft.com/office/drawing/2014/main" id="{C3D7EAC5-542B-4599-9213-8782A4D3D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43" t="20695" r="21492" b="20931"/>
          <a:stretch/>
        </p:blipFill>
        <p:spPr>
          <a:xfrm>
            <a:off x="7289171" y="1893719"/>
            <a:ext cx="3564517" cy="1528594"/>
          </a:xfrm>
          <a:prstGeom prst="rect">
            <a:avLst/>
          </a:prstGeom>
        </p:spPr>
      </p:pic>
      <p:pic>
        <p:nvPicPr>
          <p:cNvPr id="8" name="內容版面配置區 3">
            <a:extLst>
              <a:ext uri="{FF2B5EF4-FFF2-40B4-BE49-F238E27FC236}">
                <a16:creationId xmlns:a16="http://schemas.microsoft.com/office/drawing/2014/main" id="{389DA6CE-C9C8-440D-A35E-79B4B97608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522" t="2890" r="4365" b="5979"/>
          <a:stretch/>
        </p:blipFill>
        <p:spPr>
          <a:xfrm>
            <a:off x="11002658" y="439711"/>
            <a:ext cx="603162" cy="290801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6F91B2D-441A-4E15-9E61-08DABA948C9C}"/>
              </a:ext>
            </a:extLst>
          </p:cNvPr>
          <p:cNvSpPr txBox="1"/>
          <p:nvPr/>
        </p:nvSpPr>
        <p:spPr>
          <a:xfrm>
            <a:off x="5173856" y="501132"/>
            <a:ext cx="247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summer</a:t>
            </a:r>
            <a:endParaRPr lang="zh-TW" altLang="en-US" sz="3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0CF4378-26B0-4CCF-A5E3-8466812E1261}"/>
              </a:ext>
            </a:extLst>
          </p:cNvPr>
          <p:cNvSpPr txBox="1"/>
          <p:nvPr/>
        </p:nvSpPr>
        <p:spPr>
          <a:xfrm>
            <a:off x="5558629" y="2743784"/>
            <a:ext cx="1702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winter</a:t>
            </a:r>
            <a:endParaRPr lang="zh-TW" altLang="en-US" sz="3600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C38531-E9A8-4D48-9527-D6F89F918429}"/>
              </a:ext>
            </a:extLst>
          </p:cNvPr>
          <p:cNvGrpSpPr/>
          <p:nvPr/>
        </p:nvGrpSpPr>
        <p:grpSpPr>
          <a:xfrm>
            <a:off x="347069" y="3999345"/>
            <a:ext cx="5149446" cy="1976104"/>
            <a:chOff x="1306707" y="3849343"/>
            <a:chExt cx="4953402" cy="1411873"/>
          </a:xfrm>
        </p:grpSpPr>
        <p:pic>
          <p:nvPicPr>
            <p:cNvPr id="14" name="內容版面配置區 3">
              <a:extLst>
                <a:ext uri="{FF2B5EF4-FFF2-40B4-BE49-F238E27FC236}">
                  <a16:creationId xmlns:a16="http://schemas.microsoft.com/office/drawing/2014/main" id="{6BF7C8F2-8A09-404A-931A-E7C5AE93D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6707" y="3849343"/>
              <a:ext cx="2452401" cy="1411873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AAE683CF-86A6-4EA2-B4AF-48E9D7ACA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9109" y="3849343"/>
              <a:ext cx="2501000" cy="1411873"/>
            </a:xfrm>
            <a:prstGeom prst="rect">
              <a:avLst/>
            </a:prstGeom>
          </p:spPr>
        </p:pic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25EEB01F-DE10-4DC1-980E-88D06809FB40}"/>
              </a:ext>
            </a:extLst>
          </p:cNvPr>
          <p:cNvGrpSpPr/>
          <p:nvPr/>
        </p:nvGrpSpPr>
        <p:grpSpPr>
          <a:xfrm>
            <a:off x="5802135" y="3999344"/>
            <a:ext cx="5964992" cy="2051573"/>
            <a:chOff x="5600944" y="3960421"/>
            <a:chExt cx="4971611" cy="1479369"/>
          </a:xfrm>
        </p:grpSpPr>
        <p:pic>
          <p:nvPicPr>
            <p:cNvPr id="17" name="內容版面配置區 6">
              <a:extLst>
                <a:ext uri="{FF2B5EF4-FFF2-40B4-BE49-F238E27FC236}">
                  <a16:creationId xmlns:a16="http://schemas.microsoft.com/office/drawing/2014/main" id="{3563A41A-8FC8-4DF7-8388-5580C6BE7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00944" y="3960421"/>
              <a:ext cx="2485805" cy="1479368"/>
            </a:xfrm>
            <a:prstGeom prst="rect">
              <a:avLst/>
            </a:prstGeom>
          </p:spPr>
        </p:pic>
        <p:pic>
          <p:nvPicPr>
            <p:cNvPr id="18" name="內容版面配置區 6">
              <a:extLst>
                <a:ext uri="{FF2B5EF4-FFF2-40B4-BE49-F238E27FC236}">
                  <a16:creationId xmlns:a16="http://schemas.microsoft.com/office/drawing/2014/main" id="{9223836B-B725-4253-A41D-D5D688CFB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86749" y="3960422"/>
              <a:ext cx="2485806" cy="1479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006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8CF99C-0BBD-4186-85E9-984C287EF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7200" dirty="0">
                <a:solidFill>
                  <a:schemeClr val="bg1"/>
                </a:solidFill>
              </a:rPr>
              <a:t>Reference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23C17E-88E1-45AB-9B82-0E3101723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https://www.nspo.narl.org.tw/tw2015/projects/FORMOSAT-3/program-description.html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70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3576A-0986-4513-8193-CD2727764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sz="7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Characteristic</a:t>
            </a:r>
            <a:br>
              <a:rPr lang="en-US" altLang="zh-TW" sz="8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B904C6-0B16-4726-81EA-0EC7FD91C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64085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</a:rPr>
              <a:t>weight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401 kg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</a:rPr>
              <a:t>orbit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: 635 km, 35 degree tilt angle to the equator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</a:rPr>
              <a:t>One cycle: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96.7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minute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</a:rPr>
              <a:t>Design life: 4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years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</a:rPr>
              <a:t>Launch date: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1999/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1/27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</a:rPr>
              <a:t>Retire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2004/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6/17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9D7080-157C-4D2B-8B85-F9B9D9CDD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02285" y="4398085"/>
            <a:ext cx="1998958" cy="1305986"/>
          </a:xfrm>
          <a:prstGeom prst="rect">
            <a:avLst/>
          </a:prstGeom>
        </p:spPr>
      </p:pic>
      <p:pic>
        <p:nvPicPr>
          <p:cNvPr id="1026" name="Picture 2" descr="https://www.nspo.narl.org.tw/tw2015/image/projects/FORMOSAT-1/img3.jpg">
            <a:extLst>
              <a:ext uri="{FF2B5EF4-FFF2-40B4-BE49-F238E27FC236}">
                <a16:creationId xmlns:a16="http://schemas.microsoft.com/office/drawing/2014/main" id="{490026ED-785F-45A3-B202-39782B1C5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17" y="209582"/>
            <a:ext cx="2753677" cy="379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66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C 0.29036 -0.36088 0.60937 -0.44305 0.71237 -0.18333 C 0.81471 0.07755 0.66211 0.58287 0.37213 0.94445 C 0.08099 1.30625 -0.23737 1.38773 -0.33998 1.12662 C -0.44284 0.8669 -0.29063 0.36227 4.16667E-6 -1.11111E-6 Z " pathEditMode="relative" rAng="19500000" ptsTypes="AAAAA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0" y="4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F1525-E03B-4F33-AE16-260E1E02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analysis method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E5379C-AD88-4C6D-9EB2-7E2028C1A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3200" dirty="0">
                <a:solidFill>
                  <a:schemeClr val="bg1"/>
                </a:solidFill>
              </a:rPr>
              <a:t>Using python and its model.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FORMOSAT-1</a:t>
            </a:r>
            <a:r>
              <a:rPr lang="en-US" altLang="zh-TW" sz="3200" dirty="0">
                <a:solidFill>
                  <a:schemeClr val="bg1"/>
                </a:solidFill>
              </a:rPr>
              <a:t> 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3200" dirty="0">
                <a:solidFill>
                  <a:schemeClr val="bg1"/>
                </a:solidFill>
              </a:rPr>
              <a:t>Satellite data for 2000 and 2001 years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3200" dirty="0">
                <a:solidFill>
                  <a:schemeClr val="bg1"/>
                </a:solidFill>
              </a:rPr>
              <a:t>Distribution of ions and O+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FORMOSAT-3/COSMIC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2800" dirty="0">
                <a:solidFill>
                  <a:schemeClr val="bg1"/>
                </a:solidFill>
              </a:rPr>
              <a:t>Satellite data for only 2007 year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2800" dirty="0">
                <a:solidFill>
                  <a:schemeClr val="bg1"/>
                </a:solidFill>
              </a:rPr>
              <a:t>Distribution of electron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zh-TW" dirty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18C0DCC-D65E-4702-8C6F-523B73DB3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02285" y="4398085"/>
            <a:ext cx="1998958" cy="130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9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C 0.28672 -0.36991 0.60495 -0.46204 0.71042 -0.20556 C 0.81523 0.05231 0.66771 0.56227 0.38125 0.93264 C 0.09375 1.30347 -0.22383 1.39468 -0.32891 1.13681 C -0.43438 0.88032 -0.28711 0.37106 1.45833E-6 3.7037E-7 Z " pathEditMode="relative" rAng="19440000" ptsTypes="AAAAA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4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B6E71-0413-4D8C-BC28-2D4D252F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Orbit on the first day of 2000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2F230D7-4940-4863-B759-16AC25471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445" y="1555966"/>
            <a:ext cx="6309110" cy="4731833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EE755D4-8629-4A22-AF6C-C8410C54E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99208" y="8196362"/>
            <a:ext cx="1998958" cy="130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1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F12FA5-54AC-4041-8B8D-9D571D18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472"/>
            <a:ext cx="10515600" cy="1325563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Four seasons ion density distribution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36D4BA-0B73-432C-BEBB-DCF90293F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2240667" cy="37623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>
                <a:solidFill>
                  <a:srgbClr val="FFC000"/>
                </a:solidFill>
              </a:rPr>
              <a:t>spring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solidFill>
                  <a:srgbClr val="FF0000"/>
                </a:solidFill>
              </a:rPr>
              <a:t>summer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solidFill>
                  <a:schemeClr val="accent4">
                    <a:lumMod val="75000"/>
                  </a:schemeClr>
                </a:solidFill>
              </a:rPr>
              <a:t>autumn</a:t>
            </a:r>
          </a:p>
          <a:p>
            <a:pPr>
              <a:lnSpc>
                <a:spcPct val="150000"/>
              </a:lnSpc>
            </a:pPr>
            <a:r>
              <a:rPr lang="en-US" altLang="zh-TW" sz="3600" dirty="0">
                <a:solidFill>
                  <a:srgbClr val="00B0F0"/>
                </a:solidFill>
              </a:rPr>
              <a:t>winter</a:t>
            </a:r>
            <a:endParaRPr lang="zh-TW" altLang="en-US" sz="3200" dirty="0">
              <a:solidFill>
                <a:srgbClr val="00B0F0"/>
              </a:solidFill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A1745577-E94F-4C2A-9567-3EF7D6B9EA49}"/>
              </a:ext>
            </a:extLst>
          </p:cNvPr>
          <p:cNvSpPr txBox="1">
            <a:spLocks/>
          </p:cNvSpPr>
          <p:nvPr/>
        </p:nvSpPr>
        <p:spPr>
          <a:xfrm>
            <a:off x="2910998" y="1845597"/>
            <a:ext cx="2911764" cy="376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TW" sz="3600" dirty="0">
                <a:solidFill>
                  <a:schemeClr val="bg1"/>
                </a:solidFill>
              </a:rPr>
              <a:t>3/21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3600" dirty="0">
                <a:solidFill>
                  <a:schemeClr val="bg1"/>
                </a:solidFill>
              </a:rPr>
              <a:t>6/21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3600" dirty="0">
                <a:solidFill>
                  <a:schemeClr val="bg1"/>
                </a:solidFill>
              </a:rPr>
              <a:t>9/21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3600" dirty="0">
                <a:solidFill>
                  <a:schemeClr val="bg1"/>
                </a:solidFill>
              </a:rPr>
              <a:t>12/21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7570A44-583A-41FA-8E65-26478D2A5BA1}"/>
              </a:ext>
            </a:extLst>
          </p:cNvPr>
          <p:cNvSpPr txBox="1">
            <a:spLocks/>
          </p:cNvSpPr>
          <p:nvPr/>
        </p:nvSpPr>
        <p:spPr>
          <a:xfrm>
            <a:off x="1565581" y="1185011"/>
            <a:ext cx="4429001" cy="10196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TW" sz="3600" b="1" dirty="0">
                <a:solidFill>
                  <a:srgbClr val="FF0000"/>
                </a:solidFill>
              </a:rPr>
              <a:t>Taking before and after 45 days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396877-F0A7-4377-9741-01362776F18D}"/>
              </a:ext>
            </a:extLst>
          </p:cNvPr>
          <p:cNvSpPr txBox="1">
            <a:spLocks/>
          </p:cNvSpPr>
          <p:nvPr/>
        </p:nvSpPr>
        <p:spPr>
          <a:xfrm>
            <a:off x="4649165" y="1788508"/>
            <a:ext cx="8014353" cy="4245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TW" sz="3600" dirty="0">
                <a:solidFill>
                  <a:schemeClr val="bg1"/>
                </a:solidFill>
              </a:rPr>
              <a:t>DAY 36   ~ 127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3600" dirty="0">
                <a:solidFill>
                  <a:schemeClr val="bg1"/>
                </a:solidFill>
              </a:rPr>
              <a:t>DAY 128 ~ 219</a:t>
            </a:r>
            <a:endParaRPr lang="zh-TW" altLang="en-US" sz="36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3600" dirty="0">
                <a:solidFill>
                  <a:schemeClr val="bg1"/>
                </a:solidFill>
              </a:rPr>
              <a:t>DAY 220 ~ 311</a:t>
            </a:r>
            <a:endParaRPr lang="zh-TW" altLang="en-US" sz="36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3600" dirty="0">
                <a:solidFill>
                  <a:schemeClr val="bg1"/>
                </a:solidFill>
              </a:rPr>
              <a:t>DAY 311 ~ 366(leap year)</a:t>
            </a:r>
            <a:r>
              <a:rPr lang="zh-TW" altLang="en-US" sz="3600" dirty="0">
                <a:solidFill>
                  <a:schemeClr val="bg1"/>
                </a:solidFill>
              </a:rPr>
              <a:t>  </a:t>
            </a:r>
            <a:r>
              <a:rPr lang="en-US" altLang="zh-TW" sz="3600" dirty="0">
                <a:solidFill>
                  <a:schemeClr val="bg1"/>
                </a:solidFill>
              </a:rPr>
              <a:t>+ DAY 1~33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59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23841A-5853-40CB-8CE8-58831BB7F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Distribution of ion density in </a:t>
            </a:r>
            <a:r>
              <a:rPr lang="en-US" altLang="zh-TW" sz="40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spring</a:t>
            </a:r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2000</a:t>
            </a:r>
            <a:endParaRPr lang="zh-TW" altLang="en-US" sz="4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BAE98C9-1CDA-42AA-ABA6-D01EAFC87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02285" y="4398085"/>
            <a:ext cx="1998958" cy="1305986"/>
          </a:xfrm>
          <a:prstGeom prst="rect">
            <a:avLst/>
          </a:prstGeom>
        </p:spPr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33D99B9-2BB6-4AB5-BFF5-D3CDB1014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2E4E090-50FE-48C6-ADC5-50039BA9D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6599" y="1917361"/>
            <a:ext cx="8099911" cy="425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9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C 0.28672 -0.36991 0.60495 -0.46204 0.71042 -0.20556 C 0.81523 0.05231 0.66771 0.56227 0.38125 0.93264 C 0.09375 1.30347 -0.22383 1.39468 -0.32891 1.13681 C -0.43438 0.88032 -0.28711 0.37106 1.45833E-6 3.7037E-7 Z " pathEditMode="relative" rAng="19440000" ptsTypes="AAAAA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4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945757-F8A0-44ED-BCFE-363100B4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Distribution of ion density in </a:t>
            </a:r>
            <a:r>
              <a:rPr lang="en-US" altLang="zh-TW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summer</a:t>
            </a:r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2000</a:t>
            </a:r>
            <a:endParaRPr lang="zh-TW" altLang="en-US" sz="4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84D004-4558-4C4C-B3B3-DC6211815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99208" y="8196362"/>
            <a:ext cx="1998958" cy="1305986"/>
          </a:xfrm>
          <a:prstGeom prst="rect">
            <a:avLst/>
          </a:prstGeom>
        </p:spPr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8ADE06F-CDEB-476A-A68F-793D44834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79FA3E-8522-4D82-ACE7-9DB4C29B3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502" y="1825625"/>
            <a:ext cx="8023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14128</TotalTime>
  <Words>745</Words>
  <Application>Microsoft Office PowerPoint</Application>
  <PresentationFormat>寬螢幕</PresentationFormat>
  <Paragraphs>154</Paragraphs>
  <Slides>32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8" baseType="lpstr">
      <vt:lpstr>微軟正黑體</vt:lpstr>
      <vt:lpstr>新細明體</vt:lpstr>
      <vt:lpstr>Arial</vt:lpstr>
      <vt:lpstr>Calibri</vt:lpstr>
      <vt:lpstr>Calibri Light</vt:lpstr>
      <vt:lpstr>Office 佈景主題</vt:lpstr>
      <vt:lpstr> Space physic</vt:lpstr>
      <vt:lpstr>Contentst</vt:lpstr>
      <vt:lpstr> FORMOSAT-1 Introduction to the plan </vt:lpstr>
      <vt:lpstr>Characteristic  </vt:lpstr>
      <vt:lpstr>Data analysis method</vt:lpstr>
      <vt:lpstr>Orbit on the first day of 2000</vt:lpstr>
      <vt:lpstr>Four seasons ion density distribution</vt:lpstr>
      <vt:lpstr>Distribution of ion density in spring 2000</vt:lpstr>
      <vt:lpstr>Distribution of ion density in summer 2000</vt:lpstr>
      <vt:lpstr>Distribution of ion density in autumn 2000</vt:lpstr>
      <vt:lpstr>Distribution of ion density in winter 2000</vt:lpstr>
      <vt:lpstr>Day &amp; night in 2000</vt:lpstr>
      <vt:lpstr>Day &amp; night in 2001</vt:lpstr>
      <vt:lpstr> Distribution of O+ density in spring 2000</vt:lpstr>
      <vt:lpstr>Distribution of O+ density in summer 2000</vt:lpstr>
      <vt:lpstr>Distribution of O+ density in autumn 2000</vt:lpstr>
      <vt:lpstr>Distribution of O+ density in winter 2000</vt:lpstr>
      <vt:lpstr>In 2000 morning</vt:lpstr>
      <vt:lpstr>In 2000 night</vt:lpstr>
      <vt:lpstr>In 2001 morning</vt:lpstr>
      <vt:lpstr>In 2001 night</vt:lpstr>
      <vt:lpstr>FORMOSAT-3/COSMIC Introduction to the plan</vt:lpstr>
      <vt:lpstr>Characteristic</vt:lpstr>
      <vt:lpstr>data analysis</vt:lpstr>
      <vt:lpstr>6 satellites distributed in a day</vt:lpstr>
      <vt:lpstr>High against ion density</vt:lpstr>
      <vt:lpstr>Distribution of electron density in spring 2007</vt:lpstr>
      <vt:lpstr>Distribution of electron density in summer 2007</vt:lpstr>
      <vt:lpstr>Distribution of electron density in autumn 2007</vt:lpstr>
      <vt:lpstr>Distribution of electron density in winter 2007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太空物理報告</dc:title>
  <dc:creator>明崴 歐陽</dc:creator>
  <cp:lastModifiedBy>明崴 歐陽</cp:lastModifiedBy>
  <cp:revision>121</cp:revision>
  <dcterms:created xsi:type="dcterms:W3CDTF">2020-04-10T17:16:24Z</dcterms:created>
  <dcterms:modified xsi:type="dcterms:W3CDTF">2020-06-09T16:54:52Z</dcterms:modified>
</cp:coreProperties>
</file>